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  <p:sldMasterId id="2147483691" r:id="rId2"/>
  </p:sldMasterIdLst>
  <p:notesMasterIdLst>
    <p:notesMasterId r:id="rId21"/>
  </p:notesMasterIdLst>
  <p:sldIdLst>
    <p:sldId id="311" r:id="rId3"/>
    <p:sldId id="280" r:id="rId4"/>
    <p:sldId id="313" r:id="rId5"/>
    <p:sldId id="281" r:id="rId6"/>
    <p:sldId id="314" r:id="rId7"/>
    <p:sldId id="277" r:id="rId8"/>
    <p:sldId id="278" r:id="rId9"/>
    <p:sldId id="279" r:id="rId10"/>
    <p:sldId id="282" r:id="rId11"/>
    <p:sldId id="321" r:id="rId12"/>
    <p:sldId id="322" r:id="rId13"/>
    <p:sldId id="324" r:id="rId14"/>
    <p:sldId id="316" r:id="rId15"/>
    <p:sldId id="319" r:id="rId16"/>
    <p:sldId id="320" r:id="rId17"/>
    <p:sldId id="325" r:id="rId18"/>
    <p:sldId id="326" r:id="rId19"/>
    <p:sldId id="327" r:id="rId20"/>
  </p:sldIdLst>
  <p:sldSz cx="12192000" cy="6858000"/>
  <p:notesSz cx="6797675" cy="9928225"/>
  <p:defaultTextStyle>
    <a:defPPr lvl="0">
      <a:defRPr lang="ru-RU"/>
    </a:defPPr>
    <a:lvl1pPr marL="0" lvl="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lvl="1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lvl="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lvl="3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lvl="4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lvl="5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lvl="6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lvl="7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lvl="8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A"/>
    <a:srgbClr val="5C1167"/>
    <a:srgbClr val="342653"/>
    <a:srgbClr val="D3525D"/>
    <a:srgbClr val="584E8C"/>
    <a:srgbClr val="5E5288"/>
    <a:srgbClr val="D04E77"/>
    <a:srgbClr val="D3595D"/>
    <a:srgbClr val="DC595D"/>
    <a:srgbClr val="DC5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5" autoAdjust="0"/>
    <p:restoredTop sz="94369" autoAdjust="0"/>
  </p:normalViewPr>
  <p:slideViewPr>
    <p:cSldViewPr snapToGrid="0">
      <p:cViewPr>
        <p:scale>
          <a:sx n="70" d="100"/>
          <a:sy n="70" d="100"/>
        </p:scale>
        <p:origin x="-10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9C9C1-5CCD-40D6-83FC-BBE0327AA7F6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B83E4-8D8C-4B33-A64B-A27992F84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7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0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06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B7E3-A14E-4358-97FC-6F12771D96E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0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0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44A48DDA-D48B-EC45-834C-B226F08A4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5902638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E3F162AC-EEAE-F940-9036-6060456D0393}"/>
              </a:ext>
            </a:extLst>
          </p:cNvPr>
          <p:cNvGrpSpPr/>
          <p:nvPr userDrawn="1"/>
        </p:nvGrpSpPr>
        <p:grpSpPr>
          <a:xfrm>
            <a:off x="-90308" y="0"/>
            <a:ext cx="12282311" cy="6858000"/>
            <a:chOff x="-67733" y="0"/>
            <a:chExt cx="12259734" cy="6858000"/>
          </a:xfrm>
        </p:grpSpPr>
        <p:sp>
          <p:nvSpPr>
            <p:cNvPr id="9" name="bk object 16">
              <a:extLst>
                <a:ext uri="{FF2B5EF4-FFF2-40B4-BE49-F238E27FC236}">
                  <a16:creationId xmlns="" xmlns:a16="http://schemas.microsoft.com/office/drawing/2014/main" id="{4052DF83-D460-1241-9F44-6991BFF3C8A5}"/>
                </a:ext>
              </a:extLst>
            </p:cNvPr>
            <p:cNvSpPr/>
            <p:nvPr/>
          </p:nvSpPr>
          <p:spPr>
            <a:xfrm>
              <a:off x="-67733" y="0"/>
              <a:ext cx="12259734" cy="6858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2" descr="Background.png">
              <a:extLst>
                <a:ext uri="{FF2B5EF4-FFF2-40B4-BE49-F238E27FC236}">
                  <a16:creationId xmlns="" xmlns:a16="http://schemas.microsoft.com/office/drawing/2014/main" id="{34DEA253-669F-9244-B9E6-706483EF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1"/>
            <a:stretch/>
          </p:blipFill>
          <p:spPr>
            <a:xfrm>
              <a:off x="7932716" y="65619"/>
              <a:ext cx="4137807" cy="679238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2528" y="1393964"/>
            <a:ext cx="5604040" cy="1908213"/>
          </a:xfrm>
        </p:spPr>
        <p:txBody>
          <a:bodyPr anchor="ctr"/>
          <a:lstStyle>
            <a:lvl1pPr algn="ctr">
              <a:defRPr kumimoji="0" lang="ru-RU" sz="5900" b="1" i="0" u="none" strike="noStrike" kern="0" cap="all" spc="447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233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3223A76D-1947-C349-8549-2B993CA0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16" y="332347"/>
            <a:ext cx="6559296" cy="461663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>
              <a:defRPr lang="ru-RU" b="1" i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2E4DC82-C698-0F42-961C-104A04995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215195" cy="1509712"/>
          </a:xfrm>
          <a:prstGeom prst="rect">
            <a:avLst/>
          </a:prstGeom>
        </p:spPr>
      </p:pic>
      <p:sp>
        <p:nvSpPr>
          <p:cNvPr id="15" name="Номер слайда 2">
            <a:extLst>
              <a:ext uri="{FF2B5EF4-FFF2-40B4-BE49-F238E27FC236}">
                <a16:creationId xmlns="" xmlns:a16="http://schemas.microsoft.com/office/drawing/2014/main" id="{9E576A98-4E17-424E-B5FF-75B8C7F9C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8" y="6356352"/>
            <a:ext cx="540775" cy="365125"/>
          </a:xfrm>
          <a:prstGeom prst="rect">
            <a:avLst/>
          </a:prstGeom>
        </p:spPr>
        <p:txBody>
          <a:bodyPr lIns="91426" tIns="45718" rIns="91426" bIns="45718"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25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="" xmlns:a16="http://schemas.microsoft.com/office/drawing/2014/main" id="{9999D2F0-83B1-894B-9AD6-0E5D793D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8" y="6356352"/>
            <a:ext cx="540775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93299228-E5EE-6247-8E8B-895FD0C8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93" y="669720"/>
            <a:ext cx="4720008" cy="461663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9E0226C-DDF0-2D42-9BF0-759D5B5E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90" y="136524"/>
            <a:ext cx="2967937" cy="2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4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FEDF7417-3240-3C40-8F0B-49BB267C4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8" y="6356352"/>
            <a:ext cx="540775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78E15DC5-EA79-C543-81F0-47808A8C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93" y="669720"/>
            <a:ext cx="4720008" cy="461663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B4FCADD-1031-2945-A457-FD92CE4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90" y="136524"/>
            <a:ext cx="2967937" cy="2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4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44A48DDA-D48B-EC45-834C-B226F08A4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4469760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E3F162AC-EEAE-F940-9036-6060456D0393}"/>
              </a:ext>
            </a:extLst>
          </p:cNvPr>
          <p:cNvGrpSpPr/>
          <p:nvPr userDrawn="1"/>
        </p:nvGrpSpPr>
        <p:grpSpPr>
          <a:xfrm>
            <a:off x="-90308" y="0"/>
            <a:ext cx="12282311" cy="6858000"/>
            <a:chOff x="-67733" y="0"/>
            <a:chExt cx="12259734" cy="6858000"/>
          </a:xfrm>
        </p:grpSpPr>
        <p:sp>
          <p:nvSpPr>
            <p:cNvPr id="9" name="bk object 16">
              <a:extLst>
                <a:ext uri="{FF2B5EF4-FFF2-40B4-BE49-F238E27FC236}">
                  <a16:creationId xmlns="" xmlns:a16="http://schemas.microsoft.com/office/drawing/2014/main" id="{4052DF83-D460-1241-9F44-6991BFF3C8A5}"/>
                </a:ext>
              </a:extLst>
            </p:cNvPr>
            <p:cNvSpPr/>
            <p:nvPr/>
          </p:nvSpPr>
          <p:spPr>
            <a:xfrm>
              <a:off x="-67733" y="0"/>
              <a:ext cx="12259734" cy="6858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32"/>
              <a:endParaRPr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2" descr="Background.png">
              <a:extLst>
                <a:ext uri="{FF2B5EF4-FFF2-40B4-BE49-F238E27FC236}">
                  <a16:creationId xmlns="" xmlns:a16="http://schemas.microsoft.com/office/drawing/2014/main" id="{34DEA253-669F-9244-B9E6-706483EF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1"/>
            <a:stretch/>
          </p:blipFill>
          <p:spPr>
            <a:xfrm>
              <a:off x="7932716" y="65619"/>
              <a:ext cx="4137807" cy="679238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2528" y="1393964"/>
            <a:ext cx="5604040" cy="1908213"/>
          </a:xfrm>
        </p:spPr>
        <p:txBody>
          <a:bodyPr anchor="ctr"/>
          <a:lstStyle>
            <a:lvl1pPr algn="ctr">
              <a:defRPr kumimoji="0" lang="ru-RU" sz="5900" b="1" i="0" u="none" strike="noStrike" kern="0" cap="all" spc="447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315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59C-51EE-A54F-81CB-8CBCC88EB25B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18.09.2020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3223A76D-1947-C349-8549-2B993CA0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16" y="332342"/>
            <a:ext cx="6559296" cy="461663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>
              <a:defRPr lang="ru-RU" b="1" i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2E4DC82-C698-0F42-961C-104A04995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215195" cy="1509712"/>
          </a:xfrm>
          <a:prstGeom prst="rect">
            <a:avLst/>
          </a:prstGeom>
        </p:spPr>
      </p:pic>
      <p:sp>
        <p:nvSpPr>
          <p:cNvPr id="15" name="Номер слайда 2">
            <a:extLst>
              <a:ext uri="{FF2B5EF4-FFF2-40B4-BE49-F238E27FC236}">
                <a16:creationId xmlns="" xmlns:a16="http://schemas.microsoft.com/office/drawing/2014/main" id="{9E576A98-4E17-424E-B5FF-75B8C7F9C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 lIns="91434" tIns="45718" rIns="91434" bIns="45718"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64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10DA-E29C-CB43-9DAD-DDA3F60BD408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18.09.2020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="" xmlns:a16="http://schemas.microsoft.com/office/drawing/2014/main" id="{9999D2F0-83B1-894B-9AD6-0E5D793D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93299228-E5EE-6247-8E8B-895FD0C8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93" y="669717"/>
            <a:ext cx="4720008" cy="461663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9E0226C-DDF0-2D42-9BF0-759D5B5E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967937" cy="2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7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990F-0B7F-E443-8BA1-91D11E845BEB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18.09.2020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FEDF7417-3240-3C40-8F0B-49BB267C4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78E15DC5-EA79-C543-81F0-47808A8C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93" y="669717"/>
            <a:ext cx="4720008" cy="461663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B4FCADD-1031-2945-A457-FD92CE4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967937" cy="2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emf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vmlDrawing" Target="../drawings/vmlDrawing3.vml"/><Relationship Id="rId11" Type="http://schemas.openxmlformats.org/officeDocument/2006/relationships/image" Target="../media/image2.emf"/><Relationship Id="rId5" Type="http://schemas.openxmlformats.org/officeDocument/2006/relationships/theme" Target="../theme/theme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.xml"/><Relationship Id="rId9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="" xmlns:a16="http://schemas.microsoft.com/office/drawing/2014/main" id="{B5D4D4AC-A483-6547-93A7-4180FB2D8E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12035986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Слайд think-cell" r:id="rId9" imgW="7772400" imgH="10058400" progId="TCLayout.ActiveDocument.1">
                  <p:embed/>
                </p:oleObj>
              </mc:Choice>
              <mc:Fallback>
                <p:oleObj name="Слайд think-cell" r:id="rId9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07C17877-6A4F-AD4C-928F-EF856A9FFD7C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273" y="299708"/>
            <a:ext cx="6705599" cy="461665"/>
          </a:xfrm>
          <a:prstGeom prst="rect">
            <a:avLst/>
          </a:prstGeom>
          <a:noFill/>
        </p:spPr>
        <p:txBody>
          <a:bodyPr wrap="square" lIns="0" tIns="45718" rIns="0" bIns="45718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Номер слайда 2">
            <a:extLst>
              <a:ext uri="{FF2B5EF4-FFF2-40B4-BE49-F238E27FC236}">
                <a16:creationId xmlns="" xmlns:a16="http://schemas.microsoft.com/office/drawing/2014/main" id="{893D1DDF-97A8-F34F-A389-AE54D650F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8" y="6356352"/>
            <a:ext cx="540775" cy="365125"/>
          </a:xfrm>
          <a:prstGeom prst="rect">
            <a:avLst/>
          </a:prstGeom>
        </p:spPr>
        <p:txBody>
          <a:bodyPr lIns="91426" tIns="45718" rIns="91426" bIns="45718"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4DAAD4F-961C-D449-BDDA-5380B605E6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111"/>
          <a:stretch/>
        </p:blipFill>
        <p:spPr>
          <a:xfrm>
            <a:off x="122185" y="136524"/>
            <a:ext cx="2215195" cy="1509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8043A0D-CFF1-3C45-96F0-CF677E5F18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92" y="136533"/>
            <a:ext cx="3703721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914241" rtl="0" eaLnBrk="1" latinLnBrk="0" hangingPunct="1">
        <a:lnSpc>
          <a:spcPct val="100000"/>
        </a:lnSpc>
        <a:spcBef>
          <a:spcPct val="0"/>
        </a:spcBef>
        <a:buNone/>
        <a:defRPr lang="ru-RU" sz="2400" b="1" i="0" kern="1200" cap="all" baseline="0" dirty="0">
          <a:solidFill>
            <a:srgbClr val="EB4B77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562" indent="-228562" algn="l" defTabSz="9142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="" xmlns:a16="http://schemas.microsoft.com/office/drawing/2014/main" id="{B5D4D4AC-A483-6547-93A7-4180FB2D8E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667215435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Слайд think-cell" r:id="rId9" imgW="7772400" imgH="10058400" progId="TCLayout.ActiveDocument.1">
                  <p:embed/>
                </p:oleObj>
              </mc:Choice>
              <mc:Fallback>
                <p:oleObj name="Слайд think-cell" r:id="rId9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07C17877-6A4F-AD4C-928F-EF856A9FFD7C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32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267" y="299702"/>
            <a:ext cx="6705599" cy="461665"/>
          </a:xfrm>
          <a:prstGeom prst="rect">
            <a:avLst/>
          </a:prstGeom>
          <a:noFill/>
        </p:spPr>
        <p:txBody>
          <a:bodyPr wrap="square" lIns="0" tIns="45718" rIns="0" bIns="45718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A87DB026-BC01-894B-B5E1-E49353B23816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914332"/>
              <a:t>18.09.2020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Номер слайда 2">
            <a:extLst>
              <a:ext uri="{FF2B5EF4-FFF2-40B4-BE49-F238E27FC236}">
                <a16:creationId xmlns="" xmlns:a16="http://schemas.microsoft.com/office/drawing/2014/main" id="{893D1DDF-97A8-F34F-A389-AE54D650F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 lIns="91434" tIns="45718" rIns="91434" bIns="45718"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pPr defTabSz="914332"/>
            <a:fld id="{50F14DE7-7E30-4447-9A53-6BC505903302}" type="slidenum">
              <a:rPr lang="ru-RU" smtClean="0"/>
              <a:pPr defTabSz="914332"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4DAAD4F-961C-D449-BDDA-5380B605E6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111"/>
          <a:stretch/>
        </p:blipFill>
        <p:spPr>
          <a:xfrm>
            <a:off x="122185" y="136524"/>
            <a:ext cx="2215195" cy="1509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8043A0D-CFF1-3C45-96F0-CF677E5F18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86" y="136528"/>
            <a:ext cx="3703721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ftr="0" dt="0"/>
  <p:txStyles>
    <p:titleStyle>
      <a:lvl1pPr algn="ctr" defTabSz="914332" rtl="0" eaLnBrk="1" latinLnBrk="0" hangingPunct="1">
        <a:lnSpc>
          <a:spcPct val="100000"/>
        </a:lnSpc>
        <a:spcBef>
          <a:spcPct val="0"/>
        </a:spcBef>
        <a:buNone/>
        <a:defRPr lang="ru-RU" sz="2400" b="1" i="0" kern="1200" cap="all" baseline="0" dirty="0">
          <a:solidFill>
            <a:srgbClr val="EB4B77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9.xml"/><Relationship Id="rId7" Type="http://schemas.openxmlformats.org/officeDocument/2006/relationships/image" Target="../media/image17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sp.economy.gov.ru/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17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3.xml"/><Relationship Id="rId7" Type="http://schemas.openxmlformats.org/officeDocument/2006/relationships/image" Target="../media/image17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5.xml"/><Relationship Id="rId7" Type="http://schemas.openxmlformats.org/officeDocument/2006/relationships/hyperlink" Target="https://msp.economy.gov.ru/" TargetMode="External"/><Relationship Id="rId2" Type="http://schemas.openxmlformats.org/officeDocument/2006/relationships/tags" Target="../tags/tag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xportmo.ru/" TargetMode="External"/><Relationship Id="rId3" Type="http://schemas.openxmlformats.org/officeDocument/2006/relationships/tags" Target="../tags/tag27.xml"/><Relationship Id="rId7" Type="http://schemas.openxmlformats.org/officeDocument/2006/relationships/image" Target="../media/image17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9.xml"/><Relationship Id="rId7" Type="http://schemas.openxmlformats.org/officeDocument/2006/relationships/hyperlink" Target="http://economy.gov.ru/minec/press/news/2019022501" TargetMode="External"/><Relationship Id="rId2" Type="http://schemas.openxmlformats.org/officeDocument/2006/relationships/tags" Target="../tags/tag2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1.xml"/><Relationship Id="rId7" Type="http://schemas.openxmlformats.org/officeDocument/2006/relationships/hyperlink" Target="mailto:rlk@corpmsp.ru" TargetMode="External"/><Relationship Id="rId2" Type="http://schemas.openxmlformats.org/officeDocument/2006/relationships/tags" Target="../tags/tag3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uslugi.mosreg.ru/services/20796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uslugi.mosreg.ru/services/20796" TargetMode="Externa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uslugi.mosreg.ru/services/20796" TargetMode="Externa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uslugi.mosreg.ru/services/20796" TargetMode="Externa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hyperlink" Target="http://www.mosreg-garant.ru/ru/entrepreneurs/partner/" TargetMode="Externa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mofmicro.ru/contacts/" TargetMode="Externa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5.xml"/><Relationship Id="rId7" Type="http://schemas.openxmlformats.org/officeDocument/2006/relationships/image" Target="../media/image15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hyperlink" Target="https://frpmo.ru/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7.xml"/><Relationship Id="rId7" Type="http://schemas.openxmlformats.org/officeDocument/2006/relationships/hyperlink" Target="mailto:Yurinayum@mosreg.ru" TargetMode="External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>
            <a:extLst>
              <a:ext uri="{FF2B5EF4-FFF2-40B4-BE49-F238E27FC236}">
                <a16:creationId xmlns="" xmlns:a16="http://schemas.microsoft.com/office/drawing/2014/main" id="{9F5D807D-2C08-A84A-A8B8-40772FFAADF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343483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7EF18E27-3071-4447-8A75-4312502DE3D2}"/>
              </a:ext>
            </a:extLst>
          </p:cNvPr>
          <p:cNvSpPr txBox="1">
            <a:spLocks/>
          </p:cNvSpPr>
          <p:nvPr/>
        </p:nvSpPr>
        <p:spPr>
          <a:xfrm>
            <a:off x="334433" y="2690636"/>
            <a:ext cx="9787467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ru-RU" sz="4400" b="1" i="0" u="none" strike="noStrike" kern="0" cap="all" spc="335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pPr marL="16933" algn="l">
              <a:spcBef>
                <a:spcPts val="0"/>
              </a:spcBef>
            </a:pPr>
            <a:r>
              <a:rPr sz="2700" spc="0" dirty="0"/>
              <a:t>Меры поддержки субъектов </a:t>
            </a:r>
            <a:r>
              <a:rPr sz="2700" spc="0" dirty="0" err="1"/>
              <a:t>мсп</a:t>
            </a:r>
            <a:r>
              <a:rPr sz="2700" spc="0" dirty="0"/>
              <a:t> </a:t>
            </a:r>
          </a:p>
          <a:p>
            <a:pPr marL="16933" algn="l">
              <a:spcBef>
                <a:spcPts val="0"/>
              </a:spcBef>
            </a:pPr>
            <a:r>
              <a:rPr lang="ru-RU" sz="2700" spc="0" dirty="0"/>
              <a:t>В московской области </a:t>
            </a:r>
            <a:r>
              <a:rPr sz="2700" spc="0" dirty="0"/>
              <a:t>2020 год</a:t>
            </a:r>
            <a:endParaRPr sz="1300" spc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97B09C-8AB6-E143-A711-FCFA3C69F5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"/>
          <a:stretch/>
        </p:blipFill>
        <p:spPr>
          <a:xfrm>
            <a:off x="334433" y="5237140"/>
            <a:ext cx="3003083" cy="13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29689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588260" y="1646103"/>
            <a:ext cx="2758789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A5136289-842E-B240-AA3D-DACE173033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Слайд think-cell" r:id="rId6" imgW="7761960" imgH="10047960" progId="">
                  <p:embed/>
                </p:oleObj>
              </mc:Choice>
              <mc:Fallback>
                <p:oleObj name="Слайд think-cell" r:id="rId6" imgW="7761960" imgH="1004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2B19ADBF-DFAE-0447-8BA1-F1D451AA44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A494453-3769-C541-9627-781BB9C85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6CBA42D4-42D3-EF4D-A07D-0E96D1BC75B4}"/>
              </a:ext>
            </a:extLst>
          </p:cNvPr>
          <p:cNvSpPr txBox="1">
            <a:spLocks/>
          </p:cNvSpPr>
          <p:nvPr/>
        </p:nvSpPr>
        <p:spPr>
          <a:xfrm>
            <a:off x="1199072" y="261103"/>
            <a:ext cx="7522233" cy="892550"/>
          </a:xfrm>
          <a:prstGeom prst="rect">
            <a:avLst/>
          </a:prstGeom>
          <a:noFill/>
        </p:spPr>
        <p:txBody>
          <a:bodyPr wrap="square" lIns="0" tIns="45719" rIns="0" bIns="45719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Услуги для Предпринимателей 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Консультации экспертов</a:t>
            </a: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05919"/>
              </p:ext>
            </p:extLst>
          </p:nvPr>
        </p:nvGraphicFramePr>
        <p:xfrm>
          <a:off x="485169" y="1603370"/>
          <a:ext cx="11490541" cy="4309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5932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634609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endParaRPr lang="ru-RU" sz="18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889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Услуги оказываются </a:t>
                      </a:r>
                      <a:r>
                        <a:rPr lang="ru-RU" sz="18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экспертными организациями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следующим вопросам:</a:t>
                      </a:r>
                      <a:endParaRPr lang="en-US" sz="18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начало ведения собственного дела</a:t>
                      </a:r>
                      <a:endParaRPr lang="en-US" sz="18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342900" marR="0" lvl="0" indent="-342900" algn="just" defTabSz="9142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правовое сопровождение </a:t>
                      </a:r>
                      <a:endParaRPr lang="en-US" sz="18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342900" marR="0" lvl="0" indent="-342900" algn="just" defTabSz="91424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финансовое планирование</a:t>
                      </a:r>
                      <a:endParaRPr lang="en-US" sz="1800" b="1" kern="1200" dirty="0">
                        <a:solidFill>
                          <a:srgbClr val="EA3E7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003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бизнес-планирование и маркетинг </a:t>
                      </a:r>
                      <a:endParaRPr lang="en-US" sz="18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34290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4003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патентно-лицензионное сопровождение </a:t>
                      </a:r>
                      <a:endParaRPr lang="en-US" sz="18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EA3E7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Для предпринимателя услуга бесплатна.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Предприниматель</a:t>
                      </a:r>
                      <a:r>
                        <a:rPr lang="ru-RU" sz="18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может получить </a:t>
                      </a:r>
                      <a:r>
                        <a:rPr lang="ru-RU" sz="18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 более 2 услуг в год </a:t>
                      </a:r>
                      <a:r>
                        <a:rPr lang="ru-RU" sz="18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Обратиться в любую</a:t>
                      </a:r>
                      <a:r>
                        <a:rPr lang="ru-RU" sz="18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аккредитованную организацию. </a:t>
                      </a:r>
                      <a:r>
                        <a:rPr lang="ru-RU" sz="18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Список организаций: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https://invest.mosreg.ru/business_creation/obtain_license/cpp</a:t>
                      </a:r>
                      <a:endParaRPr lang="ru-RU" sz="1800" u="sng" kern="12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762" y="2086438"/>
            <a:ext cx="413847" cy="4138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048" y="5185394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8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897147" y="1922148"/>
            <a:ext cx="2725948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A5136289-842E-B240-AA3D-DACE173033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Слайд think-cell" r:id="rId6" imgW="7761960" imgH="10047960" progId="">
                  <p:embed/>
                </p:oleObj>
              </mc:Choice>
              <mc:Fallback>
                <p:oleObj name="Слайд think-cell" r:id="rId6" imgW="7761960" imgH="1004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2B19ADBF-DFAE-0447-8BA1-F1D451AA44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A494453-3769-C541-9627-781BB9C85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6CBA42D4-42D3-EF4D-A07D-0E96D1BC75B4}"/>
              </a:ext>
            </a:extLst>
          </p:cNvPr>
          <p:cNvSpPr txBox="1">
            <a:spLocks/>
          </p:cNvSpPr>
          <p:nvPr/>
        </p:nvSpPr>
        <p:spPr>
          <a:xfrm>
            <a:off x="1155940" y="295609"/>
            <a:ext cx="7651629" cy="892550"/>
          </a:xfrm>
          <a:prstGeom prst="rect">
            <a:avLst/>
          </a:prstGeom>
          <a:noFill/>
        </p:spPr>
        <p:txBody>
          <a:bodyPr wrap="square" lIns="0" tIns="45719" rIns="0" bIns="45719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Услуги для Предпринимателей 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Организация рекламных компаний</a:t>
            </a: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55146"/>
              </p:ext>
            </p:extLst>
          </p:nvPr>
        </p:nvGraphicFramePr>
        <p:xfrm>
          <a:off x="793630" y="1889184"/>
          <a:ext cx="11156201" cy="438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6498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119703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740528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endParaRPr lang="ru-RU" sz="19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5036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 данной программе относятся следующие виды услуг: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изготовление полиграфической продукции, наружная реклама, изготовление и размещение радио- и видеороликов.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Рекламируется производимая продукция </a:t>
                      </a:r>
                      <a:r>
                        <a:rPr lang="ru-RU" sz="190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 оказываемые </a:t>
                      </a: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услуги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 услуга</a:t>
                      </a:r>
                      <a:r>
                        <a:rPr lang="ru-RU" sz="19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не более </a:t>
                      </a:r>
                      <a:r>
                        <a:rPr lang="ru-RU" sz="19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тыс. руб.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получения услуги необходимо подать заявку в </a:t>
                      </a:r>
                      <a:r>
                        <a:rPr lang="ru-RU" sz="20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Центр «Мой бизнес» или 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через Цифровую платформу «Мой бизнес» </a:t>
                      </a:r>
                      <a:r>
                        <a:rPr lang="en-US" sz="2000" dirty="0">
                          <a:hlinkClick r:id="rId8"/>
                        </a:rPr>
                        <a:t>https://msp.economy.gov.ru/</a:t>
                      </a:r>
                      <a:r>
                        <a:rPr lang="en-US" sz="2000" b="1" kern="1200" dirty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</a:t>
                      </a:r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  </a:t>
                      </a:r>
                      <a:endParaRPr lang="ru-RU" sz="20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145" y="2658010"/>
            <a:ext cx="413847" cy="4138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007" y="4219874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6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ятиугольник 17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872484" y="2392257"/>
            <a:ext cx="2828248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A5136289-842E-B240-AA3D-DACE173033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Слайд think-cell" r:id="rId6" imgW="7761960" imgH="10047960" progId="">
                  <p:embed/>
                </p:oleObj>
              </mc:Choice>
              <mc:Fallback>
                <p:oleObj name="Слайд think-cell" r:id="rId6" imgW="7761960" imgH="1004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2B19ADBF-DFAE-0447-8BA1-F1D451AA44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A494453-3769-C541-9627-781BB9C85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6CBA42D4-42D3-EF4D-A07D-0E96D1BC75B4}"/>
              </a:ext>
            </a:extLst>
          </p:cNvPr>
          <p:cNvSpPr txBox="1">
            <a:spLocks/>
          </p:cNvSpPr>
          <p:nvPr/>
        </p:nvSpPr>
        <p:spPr>
          <a:xfrm>
            <a:off x="1485302" y="373246"/>
            <a:ext cx="7384314" cy="892550"/>
          </a:xfrm>
          <a:prstGeom prst="rect">
            <a:avLst/>
          </a:prstGeom>
          <a:noFill/>
        </p:spPr>
        <p:txBody>
          <a:bodyPr wrap="square" lIns="0" tIns="45719" rIns="0" bIns="45719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Услуги для Предпринимателей 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Участие в выставках</a:t>
            </a: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1268"/>
              </p:ext>
            </p:extLst>
          </p:nvPr>
        </p:nvGraphicFramePr>
        <p:xfrm>
          <a:off x="751714" y="2383231"/>
          <a:ext cx="10617027" cy="1938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1442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375585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endParaRPr lang="ru-RU" sz="19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более </a:t>
                      </a:r>
                      <a:r>
                        <a:rPr lang="ru-RU" sz="19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600 тыс. руб. </a:t>
                      </a:r>
                      <a:r>
                        <a:rPr lang="ru-RU" sz="19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для индивидуального стенда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более </a:t>
                      </a:r>
                      <a:r>
                        <a:rPr lang="ru-RU" sz="19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1,5 млн руб. </a:t>
                      </a: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для коллективного стенда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6532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Обратиться</a:t>
                      </a:r>
                      <a:r>
                        <a:rPr lang="ru-RU" sz="19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в Центр «Мой бизнес». </a:t>
                      </a:r>
                      <a:endParaRPr lang="ru-RU" sz="1900" u="sng" kern="1200" dirty="0">
                        <a:solidFill>
                          <a:srgbClr val="0070C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868" y="2767814"/>
            <a:ext cx="413847" cy="4138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299" y="3823337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5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="" xmlns:a16="http://schemas.microsoft.com/office/drawing/2014/main" id="{B1C766F6-748C-7B40-AC6A-BD3C58E947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8833325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C639788F-8974-4F46-BC37-7817814D14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218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" name="Пятиугольник 5">
            <a:extLst>
              <a:ext uri="{FF2B5EF4-FFF2-40B4-BE49-F238E27FC236}">
                <a16:creationId xmlns="" xmlns:a16="http://schemas.microsoft.com/office/drawing/2014/main" id="{9A569390-88B9-F749-88AA-28119AD9937F}"/>
              </a:ext>
            </a:extLst>
          </p:cNvPr>
          <p:cNvSpPr/>
          <p:nvPr/>
        </p:nvSpPr>
        <p:spPr>
          <a:xfrm>
            <a:off x="938380" y="1474024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97827"/>
              </p:ext>
            </p:extLst>
          </p:nvPr>
        </p:nvGraphicFramePr>
        <p:xfrm>
          <a:off x="890521" y="1474024"/>
          <a:ext cx="10681855" cy="5429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7636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234219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62142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135000"/>
                      <a:r>
                        <a:rPr lang="ru-RU" sz="15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Производственные МСП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2258185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Предоставляются следующие виды услуг для развития производства: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разработка программ модернизации, бизнес-планов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проведение аудитов (технические, экологические, финансовые, управленческие)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маркетинговые услуги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сертификация и патентование 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4003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инженерные, проектно-конструкторские и расчетно-аналитические услуги, связанные с созданием или совершенствованием продукции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Услуги предоставляются на условиях </a:t>
                      </a:r>
                      <a:r>
                        <a:rPr lang="ru-RU" sz="1600" b="1" kern="1200" dirty="0" err="1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софинансирования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(до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</a:t>
                      </a:r>
                      <a:r>
                        <a:rPr lang="ru-RU" sz="1600" b="1" kern="1200" noProof="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5 %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стоимости услуги оплачивается за счет бюджетных средств)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2004032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получения услуги необходимо подать заявку в </a:t>
                      </a:r>
                      <a:r>
                        <a:rPr lang="ru-RU" sz="16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Центр «Мой бизнес» или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через Цифровую платформу «Мой бизнес» </a:t>
                      </a:r>
                      <a:r>
                        <a:rPr lang="en-US" sz="1600" dirty="0">
                          <a:hlinkClick r:id="rId7"/>
                        </a:rPr>
                        <a:t>https://msp.economy.gov.ru/</a:t>
                      </a:r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</a:t>
                      </a: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  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13" y="2026275"/>
            <a:ext cx="413847" cy="4138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809" y="4969734"/>
            <a:ext cx="318121" cy="318121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6C72EEF-9969-4D4D-8262-024FF028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983" y="312800"/>
            <a:ext cx="8719300" cy="1077214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Инжиниринговые услуги для промышленных предприятий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0C8115-5EFE-428C-B9BC-A4425BB3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514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751714" y="2017039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EE0CADC-8F2A-4497-B59E-8BF8B0062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265ABFFE-57D7-4CFE-89BC-CF94CD178D54}"/>
              </a:ext>
            </a:extLst>
          </p:cNvPr>
          <p:cNvSpPr txBox="1">
            <a:spLocks/>
          </p:cNvSpPr>
          <p:nvPr/>
        </p:nvSpPr>
        <p:spPr>
          <a:xfrm>
            <a:off x="2300913" y="259857"/>
            <a:ext cx="6064157" cy="892550"/>
          </a:xfrm>
          <a:prstGeom prst="rect">
            <a:avLst/>
          </a:prstGeom>
          <a:noFill/>
        </p:spPr>
        <p:txBody>
          <a:bodyPr wrap="square" lIns="0" tIns="45719" rIns="0" bIns="45719" anchor="b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914241"/>
            <a:r>
              <a:rPr lang="ru-RU" sz="3200" dirty="0">
                <a:solidFill>
                  <a:srgbClr val="7030A0"/>
                </a:solidFill>
                <a:ea typeface="+mn-ea"/>
              </a:rPr>
              <a:t>НАЛОГОВЫЕ ЛЬГОТЫ</a:t>
            </a:r>
            <a:br>
              <a:rPr lang="ru-RU" sz="3200" dirty="0">
                <a:solidFill>
                  <a:srgbClr val="7030A0"/>
                </a:solidFill>
                <a:ea typeface="+mn-ea"/>
              </a:rPr>
            </a:br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Статья 26.21 (Включение в реестр РИП)</a:t>
            </a:r>
          </a:p>
        </p:txBody>
      </p:sp>
      <p:graphicFrame>
        <p:nvGraphicFramePr>
          <p:cNvPr id="5" name="Таблица 2">
            <a:extLst>
              <a:ext uri="{FF2B5EF4-FFF2-40B4-BE49-F238E27FC236}">
                <a16:creationId xmlns="" xmlns:a16="http://schemas.microsoft.com/office/drawing/2014/main" id="{091FF23B-114F-49A7-AFCD-4A3D2A12F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13902"/>
              </p:ext>
            </p:extLst>
          </p:nvPr>
        </p:nvGraphicFramePr>
        <p:xfrm>
          <a:off x="751714" y="2017039"/>
          <a:ext cx="11522832" cy="3416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49">
                  <a:extLst>
                    <a:ext uri="{9D8B030D-6E8A-4147-A177-3AD203B41FA5}">
                      <a16:colId xmlns="" xmlns:a16="http://schemas.microsoft.com/office/drawing/2014/main" val="2535820944"/>
                    </a:ext>
                  </a:extLst>
                </a:gridCol>
                <a:gridCol w="8684383">
                  <a:extLst>
                    <a:ext uri="{9D8B030D-6E8A-4147-A177-3AD203B41FA5}">
                      <a16:colId xmlns="" xmlns:a16="http://schemas.microsoft.com/office/drawing/2014/main" val="1281759406"/>
                    </a:ext>
                  </a:extLst>
                </a:gridCol>
              </a:tblGrid>
              <a:tr h="469995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Кто может получить: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Предприятия обрабатывающей промышленности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6811045"/>
                  </a:ext>
                </a:extLst>
              </a:tr>
              <a:tr h="2296591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Условия и механизм: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spc="-2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Сумма налоговых льгот не может превышать объем капитальных вложений по РИП</a:t>
                      </a:r>
                    </a:p>
                    <a:p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Льгота по налогу на прибыль только при </a:t>
                      </a:r>
                      <a:r>
                        <a:rPr lang="ru-RU" sz="1700" b="0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90% выручки от реализации РИП</a:t>
                      </a:r>
                    </a:p>
                    <a:p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Налог на прибыль:</a:t>
                      </a:r>
                    </a:p>
                    <a:p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 до 01.01.2027</a:t>
                      </a:r>
                      <a:r>
                        <a:rPr lang="ru-RU" sz="1700" b="0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 инвестировании </a:t>
                      </a: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более 50 млн руб. за 3 года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 до 01.01.2029 </a:t>
                      </a:r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 инвестировании </a:t>
                      </a: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более 500 млн руб. за 5 лет</a:t>
                      </a:r>
                    </a:p>
                    <a:p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Налог на имущество: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 на 4 года </a:t>
                      </a:r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 инвестировании </a:t>
                      </a: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более</a:t>
                      </a:r>
                      <a:r>
                        <a:rPr lang="ru-RU" sz="1700" b="0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 млн руб. за 3 года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 на 4 года</a:t>
                      </a:r>
                      <a:r>
                        <a:rPr lang="ru-RU" sz="1700" b="0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</a:t>
                      </a:r>
                      <a:r>
                        <a:rPr lang="ru-RU" sz="1700" b="0" spc="-20" dirty="0">
                          <a:solidFill>
                            <a:srgbClr val="5D326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1,1% с 5 по 7 годы </a:t>
                      </a:r>
                      <a:r>
                        <a:rPr lang="ru-RU" sz="1700" b="0" spc="-2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 инвестировании </a:t>
                      </a:r>
                      <a:r>
                        <a:rPr lang="ru-RU" sz="1700" b="1" spc="-20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более 500 млн руб. за 5 лет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5566785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Заявку на включение в Реестр необходимо подать в Министерство инвестиций, промышленности и науки Московской области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4439334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12" y="2440122"/>
            <a:ext cx="413847" cy="4138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12" y="4771326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0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751713" y="1887644"/>
            <a:ext cx="2664347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DEE0CADC-8F2A-4497-B59E-8BF8B0062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C65C4A4-DAE3-4DDF-B4D8-D38B0D4C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19" y="275641"/>
            <a:ext cx="8093901" cy="1077214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ПРЕДОСТАВЛЕНИЕ Земельных участков БЕЗ ТОРГОВ</a:t>
            </a:r>
          </a:p>
        </p:txBody>
      </p:sp>
      <p:graphicFrame>
        <p:nvGraphicFramePr>
          <p:cNvPr id="5" name="Таблица 2">
            <a:extLst>
              <a:ext uri="{FF2B5EF4-FFF2-40B4-BE49-F238E27FC236}">
                <a16:creationId xmlns="" xmlns:a16="http://schemas.microsoft.com/office/drawing/2014/main" id="{36E7B85A-14C9-4C0E-B430-3A89127DD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351422"/>
              </p:ext>
            </p:extLst>
          </p:nvPr>
        </p:nvGraphicFramePr>
        <p:xfrm>
          <a:off x="667119" y="1874742"/>
          <a:ext cx="11137236" cy="2864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792">
                  <a:extLst>
                    <a:ext uri="{9D8B030D-6E8A-4147-A177-3AD203B41FA5}">
                      <a16:colId xmlns="" xmlns:a16="http://schemas.microsoft.com/office/drawing/2014/main" val="2535820944"/>
                    </a:ext>
                  </a:extLst>
                </a:gridCol>
                <a:gridCol w="8204444">
                  <a:extLst>
                    <a:ext uri="{9D8B030D-6E8A-4147-A177-3AD203B41FA5}">
                      <a16:colId xmlns="" xmlns:a16="http://schemas.microsoft.com/office/drawing/2014/main" val="1281759406"/>
                    </a:ext>
                  </a:extLst>
                </a:gridCol>
              </a:tblGrid>
              <a:tr h="697155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Кто может получить: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rgbClr val="EB4B77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Юридические лица, зарегистрированные на территории МО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6811045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Условия и механизм: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Проект соответствует приоритетам и целям стратегии социально-экономического развития МО и государственных программ МО.</a:t>
                      </a:r>
                    </a:p>
                    <a:p>
                      <a:r>
                        <a:rPr lang="ru-RU" sz="19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Проект увеличивает количество рабочих мест и ежегодных налоговых поступлений.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5566785"/>
                  </a:ext>
                </a:extLst>
              </a:tr>
              <a:tr h="887632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Ходатайство о предоставлении земельного участка без торгов необходимо подать на имя Губернатора Московской области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443933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8" y="2560891"/>
            <a:ext cx="413847" cy="4138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93" y="3986322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7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595224" y="1956654"/>
            <a:ext cx="2760452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A5136289-842E-B240-AA3D-DACE173033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1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Слайд think-cell" r:id="rId6" imgW="7761960" imgH="10047960" progId="">
                  <p:embed/>
                </p:oleObj>
              </mc:Choice>
              <mc:Fallback>
                <p:oleObj name="Слайд think-cell" r:id="rId6" imgW="7761960" imgH="1004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2119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2B19ADBF-DFAE-0447-8BA1-F1D451AA44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ru-RU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A494453-3769-C541-9627-781BB9C85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3" name="Заголовок 2">
            <a:extLst>
              <a:ext uri="{FF2B5EF4-FFF2-40B4-BE49-F238E27FC236}">
                <a16:creationId xmlns="" xmlns:a16="http://schemas.microsoft.com/office/drawing/2014/main" id="{6CBA42D4-42D3-EF4D-A07D-0E96D1BC75B4}"/>
              </a:ext>
            </a:extLst>
          </p:cNvPr>
          <p:cNvSpPr txBox="1">
            <a:spLocks/>
          </p:cNvSpPr>
          <p:nvPr/>
        </p:nvSpPr>
        <p:spPr>
          <a:xfrm>
            <a:off x="1631951" y="286983"/>
            <a:ext cx="7486170" cy="892550"/>
          </a:xfrm>
          <a:prstGeom prst="rect">
            <a:avLst/>
          </a:prstGeom>
          <a:noFill/>
        </p:spPr>
        <p:txBody>
          <a:bodyPr wrap="square" lIns="0" tIns="45719" rIns="0" bIns="45719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Услуги для Предпринимателей 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Поддержка Экспорта </a:t>
            </a:r>
          </a:p>
        </p:txBody>
      </p:sp>
      <p:graphicFrame>
        <p:nvGraphicFramePr>
          <p:cNvPr id="7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336365"/>
              </p:ext>
            </p:extLst>
          </p:nvPr>
        </p:nvGraphicFramePr>
        <p:xfrm>
          <a:off x="531131" y="1906376"/>
          <a:ext cx="11422449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9008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583441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Экспортно ориентированные предприниматели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9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Консультирование по вопросам экспортной деятельности, участие в международных бизнес-миссиях и выставках, маркетинговые исследования иностранного рынка</a:t>
                      </a:r>
                      <a:r>
                        <a:rPr lang="ru-RU" sz="19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.  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Заявки на получение поддержки принимаются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телефону +7 (495) 150-39-41</a:t>
                      </a:r>
                      <a:r>
                        <a:rPr lang="ru-RU" sz="19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или на </a:t>
                      </a:r>
                      <a:r>
                        <a:rPr lang="ru-RU" sz="19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сайте </a:t>
                      </a:r>
                      <a:r>
                        <a:rPr lang="en-US" sz="19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hlinkClick r:id="rId8"/>
                        </a:rPr>
                        <a:t>https://exportmo.ru/</a:t>
                      </a:r>
                      <a:endParaRPr lang="ru-RU" sz="19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377" y="2353967"/>
            <a:ext cx="413847" cy="4138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239" y="3520495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1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="" xmlns:a16="http://schemas.microsoft.com/office/drawing/2014/main" id="{B1C766F6-748C-7B40-AC6A-BD3C58E947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3789108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C639788F-8974-4F46-BC37-7817814D14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218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" name="Пятиугольник 5">
            <a:extLst>
              <a:ext uri="{FF2B5EF4-FFF2-40B4-BE49-F238E27FC236}">
                <a16:creationId xmlns="" xmlns:a16="http://schemas.microsoft.com/office/drawing/2014/main" id="{9A569390-88B9-F749-88AA-28119AD9937F}"/>
              </a:ext>
            </a:extLst>
          </p:cNvPr>
          <p:cNvSpPr/>
          <p:nvPr/>
        </p:nvSpPr>
        <p:spPr>
          <a:xfrm>
            <a:off x="921127" y="1228602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637156"/>
              </p:ext>
            </p:extLst>
          </p:nvPr>
        </p:nvGraphicFramePr>
        <p:xfrm>
          <a:off x="921127" y="1223627"/>
          <a:ext cx="10681855" cy="6082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7636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234219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54832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35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МСП, </a:t>
                      </a:r>
                      <a:r>
                        <a:rPr lang="ru-RU" sz="1500" b="1" kern="1200" dirty="0" err="1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самозанятые</a:t>
                      </a:r>
                      <a:r>
                        <a:rPr lang="ru-RU" sz="15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в </a:t>
                      </a:r>
                      <a:r>
                        <a:rPr lang="ru-RU" sz="1600" b="1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приоритетных отраслях экономики</a:t>
                      </a:r>
                      <a:endParaRPr lang="ru-RU" sz="1600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defTabSz="135000"/>
                      <a:endParaRPr lang="ru-RU" sz="15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3036897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Ставка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 выше 8,5%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Сумма кредита –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 0,5 млн руб. до 500 млн руб.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Срок кредита –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3 лет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(на пополнение оборотных средств)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Сумма кредита –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 0,5 млн руб. до 2 млрд. руб.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Срок кредита –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10 лет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(на инвестиционные цели 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Ставка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9,95%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Сумма кредита –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10 млн руб.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Срок кредита –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5 лет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(на развитие предпринимательской деятельности)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Обеспечение: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Залог приобретаемой техники/оборудования, поручительство собственников, 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иное имущество заемщика, гарантийные инструменты поддержки МСП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1220779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Список уполномоченных банков:</a:t>
                      </a:r>
                      <a:b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7"/>
                        </a:rPr>
                        <a:t>http://economy.gov.ru/minec/press/news/2019022501</a:t>
                      </a: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13" y="2026275"/>
            <a:ext cx="413847" cy="4138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475" y="6197291"/>
            <a:ext cx="318121" cy="318121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6C72EEF-9969-4D4D-8262-024FF028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983" y="312800"/>
            <a:ext cx="8719300" cy="800215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Программа льготного кредитования </a:t>
            </a:r>
            <a:r>
              <a:rPr lang="ru-RU" sz="1400" dirty="0">
                <a:latin typeface="Century Gothic" panose="020B0502020202020204" pitchFamily="34" charset="0"/>
              </a:rPr>
              <a:t>Постановление Правительства РФ от 30.12.2018г. №1764</a:t>
            </a:r>
            <a:endParaRPr lang="ru-RU" sz="3200" dirty="0">
              <a:solidFill>
                <a:srgbClr val="7030A0"/>
              </a:solidFill>
              <a:ea typeface="+mn-ea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0C8115-5EFE-428C-B9BC-A4425BB3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9229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="" xmlns:a16="http://schemas.microsoft.com/office/drawing/2014/main" id="{B1C766F6-748C-7B40-AC6A-BD3C58E947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0006161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C639788F-8974-4F46-BC37-7817814D14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218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" name="Пятиугольник 5">
            <a:extLst>
              <a:ext uri="{FF2B5EF4-FFF2-40B4-BE49-F238E27FC236}">
                <a16:creationId xmlns="" xmlns:a16="http://schemas.microsoft.com/office/drawing/2014/main" id="{9A569390-88B9-F749-88AA-28119AD9937F}"/>
              </a:ext>
            </a:extLst>
          </p:cNvPr>
          <p:cNvSpPr/>
          <p:nvPr/>
        </p:nvSpPr>
        <p:spPr>
          <a:xfrm>
            <a:off x="938380" y="1474024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62542"/>
              </p:ext>
            </p:extLst>
          </p:nvPr>
        </p:nvGraphicFramePr>
        <p:xfrm>
          <a:off x="890521" y="1474025"/>
          <a:ext cx="10681855" cy="5304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7636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234219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54832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35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МСП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3036897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Сеть дочерних лизинговых компаний АО «Корпорация «МСП»: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«РЛК Республики Татарстан» (г. Казань)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«РЛК Республики Башкортостан»(г. Уфа)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«РЛК Ярославской области» (г. Ярославль)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«РЛК Республики Саха (Якутия)» (г. Якутск)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Ставка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6%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 российское оборудование 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Ставка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8%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- иностранное оборудование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</a:t>
                      </a:r>
                      <a:r>
                        <a:rPr lang="ru-RU" sz="1600" kern="1200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беззалоговое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финансирование;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нет ограничения в выборе оборудования и поставщика;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  <a:r>
                        <a:rPr lang="ru-RU" sz="16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свободный график платежей исходя из сезонности бизнеса;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первый платеж через 30 дней;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поручительство Московского областного Гарантийного фонда.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1220779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Необходимо направить заполненную анкету по адресу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7"/>
                        </a:rPr>
                        <a:t>rlk@corpmsp.ru</a:t>
                      </a: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13" y="2026275"/>
            <a:ext cx="413847" cy="4138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339" y="5564956"/>
            <a:ext cx="318121" cy="318121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6C72EEF-9969-4D4D-8262-024FF028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983" y="312800"/>
            <a:ext cx="8719300" cy="584771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Программа льготного лизинга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0C8115-5EFE-428C-B9BC-A4425BB3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91105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="" xmlns:a16="http://schemas.microsoft.com/office/drawing/2014/main" id="{935B331A-7A17-D044-8310-3426D76259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204927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ятиугольник 10">
            <a:extLst>
              <a:ext uri="{FF2B5EF4-FFF2-40B4-BE49-F238E27FC236}">
                <a16:creationId xmlns="" xmlns:a16="http://schemas.microsoft.com/office/drawing/2014/main" id="{A50CF98E-0071-7444-AEAF-2A1FC627D628}"/>
              </a:ext>
            </a:extLst>
          </p:cNvPr>
          <p:cNvSpPr/>
          <p:nvPr/>
        </p:nvSpPr>
        <p:spPr>
          <a:xfrm>
            <a:off x="1189100" y="1973728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430921" y="311260"/>
            <a:ext cx="10869683" cy="1107992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Субсидии субъектам МСП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КОМПЕНСАЦИЯ ЗАТРАТ НА ПОКУПКУ ОБОРУДОВАНИЯ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Постановление Правительства МО от 25.10.2016 N 788/39</a:t>
            </a:r>
            <a:endParaRPr lang="ru-RU" sz="1400" dirty="0">
              <a:solidFill>
                <a:srgbClr val="7030A0"/>
              </a:solidFill>
              <a:ea typeface="+mn-ea"/>
            </a:endParaRP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84866"/>
              </p:ext>
            </p:extLst>
          </p:nvPr>
        </p:nvGraphicFramePr>
        <p:xfrm>
          <a:off x="1189100" y="1905264"/>
          <a:ext cx="10270851" cy="4425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6383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784468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52453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Производственные МСП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6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50% затрат</a:t>
                      </a:r>
                      <a:r>
                        <a:rPr lang="ru-RU" sz="16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приобретение оборудования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но </a:t>
                      </a:r>
                      <a:r>
                        <a:rPr lang="ru-RU" sz="16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10 млн руб.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возмещаются затраты на приобретение оборудования: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ранее находившегося в эксплуатации;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дата изготовления (выпуска) которого свыше 5 лет;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транспортные средства (за исключением спецтехники)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</a:t>
                      </a: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необходимо подать через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hlinkClick r:id="rId7"/>
                        </a:rPr>
                        <a:t>https://uslugi.mosreg.ru/services/20796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Решение при наличии договора - ПОДТВЕРЖДЕНИЕ ОПЛАТЫ НЕ ТРЕБУЕТСЯ!</a:t>
                      </a: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Предоставление – после подтверждения оплаты.</a:t>
                      </a: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D4F5EE6-6142-BD4C-BB3B-E401973E0A80}"/>
              </a:ext>
            </a:extLst>
          </p:cNvPr>
          <p:cNvSpPr/>
          <p:nvPr/>
        </p:nvSpPr>
        <p:spPr>
          <a:xfrm>
            <a:off x="569053" y="1973728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218"/>
            <a:r>
              <a:rPr lang="en-US" sz="2400" b="1" dirty="0">
                <a:solidFill>
                  <a:srgbClr val="FFFFFF"/>
                </a:solidFill>
              </a:rPr>
              <a:t>1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9242043-F4F4-084B-9206-48AD65EA8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337" y="2493034"/>
            <a:ext cx="413847" cy="4138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BE4516E-7333-354B-A3DD-E2D7414E4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091" y="4318751"/>
            <a:ext cx="318121" cy="31812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D44B8F2-FEA6-487F-BCF8-BAA1EF191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61869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="" xmlns:a16="http://schemas.microsoft.com/office/drawing/2014/main" id="{935B331A-7A17-D044-8310-3426D76259B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2185827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ятиугольник 10">
            <a:extLst>
              <a:ext uri="{FF2B5EF4-FFF2-40B4-BE49-F238E27FC236}">
                <a16:creationId xmlns="" xmlns:a16="http://schemas.microsoft.com/office/drawing/2014/main" id="{A50CF98E-0071-7444-AEAF-2A1FC627D628}"/>
              </a:ext>
            </a:extLst>
          </p:cNvPr>
          <p:cNvSpPr/>
          <p:nvPr/>
        </p:nvSpPr>
        <p:spPr>
          <a:xfrm>
            <a:off x="1189100" y="1973728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430921" y="311260"/>
            <a:ext cx="10869683" cy="1107992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Субсидии субъектам МСП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КОМПЕНСАЦИЯ ЗАТРАТ НА ПЕРВЫЙ ВЗНОС ПРИ ЛИЗИНГЕ ОБОРУДОВАНИЯ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Постановление Правительства МО от 25.10.2016 N 788/39</a:t>
            </a: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689172"/>
              </p:ext>
            </p:extLst>
          </p:nvPr>
        </p:nvGraphicFramePr>
        <p:xfrm>
          <a:off x="1189100" y="1905264"/>
          <a:ext cx="10270851" cy="466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6383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784468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52453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Производственные МСП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3E72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3E72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70% затрат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 первого взноса на лизинг оборудования,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3E72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 более 5 млн руб.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возмещаются затраты на приобретение оборудования: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ранее находившегося в эксплуатации;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дата изготовления (выпуска) которого свыше 5 лет;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транспортные средства (за исключением спецтехники)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</a:t>
                      </a: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необходимо подать через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hlinkClick r:id="rId7"/>
                        </a:rPr>
                        <a:t>https://uslugi.mosreg.ru/services/20796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Решение при наличии договора - ПОДТВЕРЖДЕНИЕ ОПЛАТЫ НЕ ТРЕБУЕТСЯ!</a:t>
                      </a: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Предоставление – после подтверждения оплаты.</a:t>
                      </a: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D4F5EE6-6142-BD4C-BB3B-E401973E0A80}"/>
              </a:ext>
            </a:extLst>
          </p:cNvPr>
          <p:cNvSpPr/>
          <p:nvPr/>
        </p:nvSpPr>
        <p:spPr>
          <a:xfrm>
            <a:off x="569053" y="1973728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218"/>
            <a:r>
              <a:rPr lang="ru-RU" sz="24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9242043-F4F4-084B-9206-48AD65EA8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337" y="2493034"/>
            <a:ext cx="413847" cy="4138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BE4516E-7333-354B-A3DD-E2D7414E4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091" y="4318751"/>
            <a:ext cx="318121" cy="31812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D44B8F2-FEA6-487F-BCF8-BAA1EF191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69609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="" xmlns:a16="http://schemas.microsoft.com/office/drawing/2014/main" id="{5F0C73CC-343A-1D4D-8631-FBFE248A92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782108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ятиугольник 10">
            <a:extLst>
              <a:ext uri="{FF2B5EF4-FFF2-40B4-BE49-F238E27FC236}">
                <a16:creationId xmlns="" xmlns:a16="http://schemas.microsoft.com/office/drawing/2014/main" id="{F5E654AE-CA4A-274A-8B8B-F7DE8AC6FCFC}"/>
              </a:ext>
            </a:extLst>
          </p:cNvPr>
          <p:cNvSpPr/>
          <p:nvPr/>
        </p:nvSpPr>
        <p:spPr>
          <a:xfrm>
            <a:off x="1264817" y="1986223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260954" y="332340"/>
            <a:ext cx="8978601" cy="1600434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Субсидии субъектам МСП</a:t>
            </a:r>
          </a:p>
          <a:p>
            <a:pPr lvl="0"/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Arial"/>
              </a:rPr>
              <a:t>КОМПЕНСАЦИЯ ЗАТРАТ  СОЦИАЛЬНЫМ ПРЕДПРИНИМАТЕЛЯМ</a:t>
            </a:r>
          </a:p>
          <a:p>
            <a:pPr lvl="0" defTabSz="914400">
              <a:spcBef>
                <a:spcPts val="0"/>
              </a:spcBef>
            </a:pPr>
            <a:r>
              <a:rPr lang="ru-RU" sz="1400" dirty="0">
                <a:latin typeface="Century Gothic" panose="020B0502020202020204" pitchFamily="34" charset="0"/>
                <a:sym typeface="Arial"/>
              </a:rPr>
              <a:t>Постановление Правительства МО от 25.10.2016 N 788/39</a:t>
            </a:r>
          </a:p>
          <a:p>
            <a:endParaRPr lang="ru-RU" sz="3200" dirty="0">
              <a:solidFill>
                <a:srgbClr val="7030A0"/>
              </a:solidFill>
              <a:ea typeface="+mn-ea"/>
            </a:endParaRP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="" xmlns:a16="http://schemas.microsoft.com/office/drawing/2014/main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08753"/>
              </p:ext>
            </p:extLst>
          </p:nvPr>
        </p:nvGraphicFramePr>
        <p:xfrm>
          <a:off x="1264817" y="1925831"/>
          <a:ext cx="9963348" cy="4334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6383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476965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52407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социальные предприниматели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237015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6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85% затрат,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 </a:t>
                      </a:r>
                      <a:r>
                        <a:rPr lang="ru-RU" sz="16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2 млн руб.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ясли для детей до 3 лет -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3 млн руб. </a:t>
                      </a:r>
                    </a:p>
                    <a:p>
                      <a:pPr marL="0" marR="0" lvl="0" indent="-285743" algn="l" defTabSz="914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Затраты на: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аренду и выкуп помещения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оплату коммунальных услуг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текущий и капитальный ремонт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приобретение основных средств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участие в </a:t>
                      </a:r>
                      <a:r>
                        <a:rPr lang="ru-RU" sz="1600" kern="1200" noProof="0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выставочно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ярмарочных мероприятиях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повышение квалификации сотрудников (ясельные группы)</a:t>
                      </a:r>
                    </a:p>
                    <a:p>
                      <a:pPr marL="285743" marR="0" lvl="0" indent="-28574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- расходы по договорам на медицинское обслуживание детей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Предприятие должно включиться в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3E72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реестр социальных предприятий</a:t>
                      </a: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78958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hlinkClick r:id="rId7"/>
                        </a:rPr>
                        <a:t>https://uslugi.mosreg.ru/services/20796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E0F5A2D4-1479-6543-8584-CD2756AC15E8}"/>
              </a:ext>
            </a:extLst>
          </p:cNvPr>
          <p:cNvSpPr/>
          <p:nvPr/>
        </p:nvSpPr>
        <p:spPr>
          <a:xfrm>
            <a:off x="598958" y="1986223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218"/>
            <a:r>
              <a:rPr lang="ru-RU" sz="2400" b="1" dirty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0A83B7D-BB15-FD43-BCD9-C7750FF361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958" y="2547089"/>
            <a:ext cx="413847" cy="4138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ADEDF38-8F9C-5648-AB37-6356B3614D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684" y="5540468"/>
            <a:ext cx="318121" cy="31812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0CA6BD8-B2B8-4DD6-9D7E-2DD92C2B5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86728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="" xmlns:a16="http://schemas.microsoft.com/office/drawing/2014/main" id="{5F0C73CC-343A-1D4D-8631-FBFE248A92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396253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ятиугольник 16">
            <a:extLst>
              <a:ext uri="{FF2B5EF4-FFF2-40B4-BE49-F238E27FC236}">
                <a16:creationId xmlns="" xmlns:a16="http://schemas.microsoft.com/office/drawing/2014/main" id="{E2E965E8-0C21-034E-A176-AECFF8912354}"/>
              </a:ext>
            </a:extLst>
          </p:cNvPr>
          <p:cNvSpPr/>
          <p:nvPr/>
        </p:nvSpPr>
        <p:spPr>
          <a:xfrm>
            <a:off x="1046974" y="2276586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884280" y="332341"/>
            <a:ext cx="10373191" cy="1107992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Субсидии субъектам МСП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КОМПЕНСАЦИЯ ЗАТРАТ ПРЕДПРИНИМАТЕЛЯМ В СФЕРЕ ФИЗКУЛЬТУРЫ И СПОРТА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Постановление Правительства МО от 25.10.2016 N 788/39</a:t>
            </a:r>
            <a:endParaRPr lang="ru-RU" sz="3200" dirty="0">
              <a:solidFill>
                <a:srgbClr val="7030A0"/>
              </a:solidFill>
              <a:ea typeface="+mn-ea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91818"/>
              </p:ext>
            </p:extLst>
          </p:nvPr>
        </p:nvGraphicFramePr>
        <p:xfrm>
          <a:off x="1046974" y="2287250"/>
          <a:ext cx="10055798" cy="3238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4447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621351">
                  <a:extLst>
                    <a:ext uri="{9D8B030D-6E8A-4147-A177-3AD203B41FA5}">
                      <a16:colId xmlns="" xmlns:a16="http://schemas.microsoft.com/office/drawing/2014/main" val="915160862"/>
                    </a:ext>
                  </a:extLst>
                </a:gridCol>
              </a:tblGrid>
              <a:tr h="60483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в сфере спорта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126693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600" b="1" kern="120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50% затрат</a:t>
                      </a:r>
                      <a:r>
                        <a:rPr lang="ru-RU" sz="16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</a:t>
                      </a:r>
                      <a:r>
                        <a:rPr lang="ru-RU" sz="1600" kern="12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подключение инженерных сетей, ремонт,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приобретение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оборудования и проценты по кредитам на строительство спортивных сооружений, но </a:t>
                      </a:r>
                      <a:r>
                        <a:rPr lang="ru-RU" sz="1600" b="1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10 млн руб.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endParaRPr lang="ru-RU" sz="16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Требования:</a:t>
                      </a:r>
                      <a:endParaRPr lang="en-US" sz="16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  <a:p>
                      <a:pPr marL="285743" indent="-285743">
                        <a:buFontTx/>
                        <a:buChar char="-"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Затраты не ранее 3 лет до даты конкурсного отбора.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80478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hlinkClick r:id="rId7"/>
                        </a:rPr>
                        <a:t>https://uslugi.mosreg.ru/services/20796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56563452-4E43-7444-86F5-CCBF2A0B50A0}"/>
              </a:ext>
            </a:extLst>
          </p:cNvPr>
          <p:cNvSpPr/>
          <p:nvPr/>
        </p:nvSpPr>
        <p:spPr>
          <a:xfrm>
            <a:off x="461569" y="2252758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4218"/>
            <a:r>
              <a:rPr lang="ru-RU" sz="2400" b="1" dirty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584FF08-EB9E-7B41-B8D3-BFB855DB5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928" y="2936187"/>
            <a:ext cx="413847" cy="4138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FF4679E-C397-3149-B00D-5720135A7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95" y="4847795"/>
            <a:ext cx="318121" cy="31812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0CA6BD8-B2B8-4DD6-9D7E-2DD92C2B5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2135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="" xmlns:a16="http://schemas.microsoft.com/office/drawing/2014/main" id="{BA1D315D-DF8B-8F4A-8638-A341415089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5102392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иугольник 7">
            <a:extLst>
              <a:ext uri="{FF2B5EF4-FFF2-40B4-BE49-F238E27FC236}">
                <a16:creationId xmlns="" xmlns:a16="http://schemas.microsoft.com/office/drawing/2014/main" id="{530D8518-7FC2-8A41-B577-A3191287D7E8}"/>
              </a:ext>
            </a:extLst>
          </p:cNvPr>
          <p:cNvSpPr/>
          <p:nvPr/>
        </p:nvSpPr>
        <p:spPr>
          <a:xfrm>
            <a:off x="1070892" y="1756305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11068"/>
              </p:ext>
            </p:extLst>
          </p:nvPr>
        </p:nvGraphicFramePr>
        <p:xfrm>
          <a:off x="1070892" y="1635990"/>
          <a:ext cx="9771543" cy="5150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928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368615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53235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503680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Размер поручительства: 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1. </a:t>
                      </a:r>
                      <a:r>
                        <a:rPr lang="ru-RU" sz="1600" u="sng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по кредитным договорам: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</a:t>
                      </a:r>
                      <a:r>
                        <a:rPr lang="ru-RU" sz="1600" b="1" kern="1200" noProof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Arial"/>
                        </a:rPr>
                        <a:t>до 50%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от суммы кредита;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на срок до 10 лет (торговля 18 мес.);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</a:t>
                      </a:r>
                      <a:r>
                        <a:rPr lang="ru-RU" sz="1600" b="1" kern="1200" noProof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Arial"/>
                        </a:rPr>
                        <a:t>до 42 млн руб.;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вознаграждение от</a:t>
                      </a:r>
                      <a:r>
                        <a:rPr lang="ru-RU" sz="1600" kern="1200" baseline="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 </a:t>
                      </a:r>
                      <a:r>
                        <a:rPr lang="ru-RU" sz="1600" b="1" kern="1200" noProof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Arial"/>
                        </a:rPr>
                        <a:t>0,75%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годовых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noProof="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2. </a:t>
                      </a:r>
                      <a:r>
                        <a:rPr lang="ru-RU" sz="1600" u="sng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по банковским гарантиям (44 и 223-ФЗ)</a:t>
                      </a:r>
                      <a:r>
                        <a:rPr lang="en-US" sz="1600" u="sng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:</a:t>
                      </a:r>
                      <a:endParaRPr lang="ru-RU" sz="1600" u="sng" kern="1200" noProof="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</a:t>
                      </a:r>
                      <a:r>
                        <a:rPr lang="ru-RU" sz="1600" b="1" kern="1200" noProof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Arial"/>
                        </a:rPr>
                        <a:t>до 50%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от суммы гарантии;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на срок до 3 лет;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</a:t>
                      </a:r>
                      <a:r>
                        <a:rPr lang="ru-RU" sz="1600" b="1" kern="1200" noProof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Arial"/>
                        </a:rPr>
                        <a:t>до 30 млн руб.;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- вознаграждение </a:t>
                      </a:r>
                      <a:r>
                        <a:rPr lang="ru-RU" sz="1600" b="1" kern="1200" noProof="0" dirty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  <a:sym typeface="Arial"/>
                        </a:rPr>
                        <a:t>1% </a:t>
                      </a:r>
                      <a:r>
                        <a:rPr lang="ru-RU" sz="1600" kern="1200" noProof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годовых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Обратиться в Банк-партнер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6"/>
                        </a:rPr>
                        <a:t>http://www.mosreg-garant.ru/ru/entrepreneurs/partner/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242205" y="435665"/>
            <a:ext cx="9411418" cy="1200325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поручительства Гарантийного фонда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  кредитным договорам/</a:t>
            </a:r>
          </a:p>
          <a:p>
            <a:r>
              <a:rPr lang="ru-RU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договорам банковской гарантии/договорам займа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16E5A6E-C1DC-714D-90A8-B705CBE0C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673" y="2313444"/>
            <a:ext cx="464216" cy="4642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A281734-2DB0-4043-9AE4-C0F365D90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673" y="5598150"/>
            <a:ext cx="414548" cy="41454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BDB2E41-32D0-405B-B269-AB3360FD5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8428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="" xmlns:a16="http://schemas.microsoft.com/office/drawing/2014/main" id="{12AE035B-BDFD-6B4A-8F34-B874D13958B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0521430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ятиугольник 14">
            <a:extLst>
              <a:ext uri="{FF2B5EF4-FFF2-40B4-BE49-F238E27FC236}">
                <a16:creationId xmlns="" xmlns:a16="http://schemas.microsoft.com/office/drawing/2014/main" id="{B0256A7A-2BC6-254B-8D09-56EDA9CC27CB}"/>
              </a:ext>
            </a:extLst>
          </p:cNvPr>
          <p:cNvSpPr/>
          <p:nvPr/>
        </p:nvSpPr>
        <p:spPr>
          <a:xfrm>
            <a:off x="1392308" y="1472845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1804416" y="332341"/>
            <a:ext cx="6559296" cy="584771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Льготные </a:t>
            </a:r>
            <a:r>
              <a:rPr lang="ru-RU" sz="3200" dirty="0" err="1">
                <a:solidFill>
                  <a:srgbClr val="7030A0"/>
                </a:solidFill>
                <a:ea typeface="+mn-ea"/>
              </a:rPr>
              <a:t>микрозаймы</a:t>
            </a:r>
            <a:endParaRPr lang="ru-RU" sz="3200" dirty="0">
              <a:solidFill>
                <a:srgbClr val="7030A0"/>
              </a:solidFill>
              <a:ea typeface="+mn-ea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A6AD033F-B274-4457-A263-F27E7168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05037"/>
              </p:ext>
            </p:extLst>
          </p:nvPr>
        </p:nvGraphicFramePr>
        <p:xfrm>
          <a:off x="1095556" y="1472845"/>
          <a:ext cx="10506972" cy="3776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6944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7720028">
                  <a:extLst>
                    <a:ext uri="{9D8B030D-6E8A-4147-A177-3AD203B41FA5}">
                      <a16:colId xmlns="" xmlns:a16="http://schemas.microsoft.com/office/drawing/2014/main" val="915160862"/>
                    </a:ext>
                  </a:extLst>
                </a:gridCol>
              </a:tblGrid>
              <a:tr h="687415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145691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займы до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млн руб.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до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3-х лет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по ставке от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4,25%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годовых </a:t>
                      </a:r>
                    </a:p>
                    <a:p>
                      <a:pPr marL="0" marR="0" lvl="0" indent="-285743" algn="l" defTabSz="914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-285743" algn="l" defTabSz="914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Специальные программы: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«Начни свое</a:t>
                      </a:r>
                      <a:r>
                        <a:rPr lang="ru-RU" sz="1600" baseline="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дело»                    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500 тыс. руб.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 ставке от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6,35%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годовых</a:t>
                      </a:r>
                    </a:p>
                    <a:p>
                      <a:pPr marL="0" marR="0" lvl="0" indent="0" algn="l" defTabSz="914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    «На исполнение </a:t>
                      </a:r>
                      <a:r>
                        <a:rPr lang="ru-RU" sz="1600" kern="1200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госконтракта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» до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4B76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 млн руб.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по ставке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4B76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4,25%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годовых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«Антикризисный»                       до </a:t>
                      </a: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B4B76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4B76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млн руб.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по ставке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4B76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4,25%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годовых </a:t>
                      </a:r>
                    </a:p>
                    <a:p>
                      <a:pPr marL="0" marR="0" lvl="0" indent="0" algn="l" defTabSz="9142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                                                    срок до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4B76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2-х лет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Обратиться в Фонд микрофинансирования МО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7"/>
                        </a:rPr>
                        <a:t>https://www.mofmicro.ru/contacts/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CDEE197-CEA6-6544-A0AA-3C45389F2F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964" y="2177274"/>
            <a:ext cx="413847" cy="4138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A36CA4F-B1F4-0D44-85FD-33122B9819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689" y="4109567"/>
            <a:ext cx="318121" cy="31812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F74B4E0-6C5B-4F3D-A11F-601475CBE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8801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>
            <a:extLst>
              <a:ext uri="{FF2B5EF4-FFF2-40B4-BE49-F238E27FC236}">
                <a16:creationId xmlns="" xmlns:a16="http://schemas.microsoft.com/office/drawing/2014/main" id="{4A79CE43-28E6-ED4C-846B-A90FDB513E3C}"/>
              </a:ext>
            </a:extLst>
          </p:cNvPr>
          <p:cNvSpPr/>
          <p:nvPr/>
        </p:nvSpPr>
        <p:spPr>
          <a:xfrm>
            <a:off x="912284" y="1560339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76623"/>
              </p:ext>
            </p:extLst>
          </p:nvPr>
        </p:nvGraphicFramePr>
        <p:xfrm>
          <a:off x="912285" y="1532673"/>
          <a:ext cx="10923155" cy="4431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7636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475519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91134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Средние и крупные предприятия, реализующие новые промышленные проекты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947543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20-150 млн руб. под 1-5% годовых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 приобретение оборудования или лизинговые проекты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Предоставляется сроком </a:t>
                      </a: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5 лет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1573015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Подать заявку на сайте ФРП МО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5"/>
                        </a:rPr>
                        <a:t>https://frpmo.ru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в разделе «Подача заявки»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+7 495 136-99-09, info@frpmo.ru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E429124B-F99C-1E40-8C01-664D07400A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498559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" name="Слайд think-cell" r:id="rId6" imgW="7772400" imgH="10058400" progId="TCLayout.ActiveDocument.1">
                  <p:embed/>
                </p:oleObj>
              </mc:Choice>
              <mc:Fallback>
                <p:oleObj name="Слайд think-cell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CA3C94A0-F9E9-3647-ACE7-935CC05E1F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218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C952EC4-E77F-CD42-BA53-EF97DB2AF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270" y="2488205"/>
            <a:ext cx="413847" cy="4138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C86691A-8C1E-874C-99B7-54CC63BFFE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172" y="4522416"/>
            <a:ext cx="318121" cy="318121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7F6E283C-8952-D84E-80A7-28116E4C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84" y="287900"/>
            <a:ext cx="9649848" cy="584771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Займы промышленным предприятиям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A0F769D-DC95-48CD-83C0-56A46AFC5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83400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="" xmlns:a16="http://schemas.microsoft.com/office/drawing/2014/main" id="{B1C766F6-748C-7B40-AC6A-BD3C58E9472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5688947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="" xmlns:a16="http://schemas.microsoft.com/office/drawing/2014/main" id="{C639788F-8974-4F46-BC37-7817814D14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218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" name="Пятиугольник 5">
            <a:extLst>
              <a:ext uri="{FF2B5EF4-FFF2-40B4-BE49-F238E27FC236}">
                <a16:creationId xmlns="" xmlns:a16="http://schemas.microsoft.com/office/drawing/2014/main" id="{9A569390-88B9-F749-88AA-28119AD9937F}"/>
              </a:ext>
            </a:extLst>
          </p:cNvPr>
          <p:cNvSpPr/>
          <p:nvPr/>
        </p:nvSpPr>
        <p:spPr>
          <a:xfrm>
            <a:off x="938380" y="1840216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18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03B7F588-57D5-47FE-8710-731089408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37123"/>
              </p:ext>
            </p:extLst>
          </p:nvPr>
        </p:nvGraphicFramePr>
        <p:xfrm>
          <a:off x="938383" y="1840221"/>
          <a:ext cx="10681855" cy="4360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7636">
                  <a:extLst>
                    <a:ext uri="{9D8B030D-6E8A-4147-A177-3AD203B41FA5}">
                      <a16:colId xmlns="" xmlns:a16="http://schemas.microsoft.com/office/drawing/2014/main" val="350423909"/>
                    </a:ext>
                  </a:extLst>
                </a:gridCol>
                <a:gridCol w="8234219">
                  <a:extLst>
                    <a:ext uri="{9D8B030D-6E8A-4147-A177-3AD203B41FA5}">
                      <a16:colId xmlns="" xmlns:a16="http://schemas.microsoft.com/office/drawing/2014/main" val="908998550"/>
                    </a:ext>
                  </a:extLst>
                </a:gridCol>
              </a:tblGrid>
              <a:tr h="106405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135000"/>
                      <a:r>
                        <a:rPr lang="ru-RU" sz="15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новые предприятия + предприятия, расширившие свои производственные мощности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6709841"/>
                  </a:ext>
                </a:extLst>
              </a:tr>
              <a:tr h="1023876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механизм: 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Единоразовое возмещение </a:t>
                      </a:r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 более 10% от стоимости всего проекта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2006580"/>
                  </a:ext>
                </a:extLst>
              </a:tr>
              <a:tr h="2272163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получения субсидии необходимо подать заявку в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Мининвест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Московской области после официального извещения о начале конкурса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                 </a:t>
                      </a: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+7 495 668-00-99, </a:t>
                      </a:r>
                      <a:r>
                        <a:rPr lang="en-US" sz="1600" b="1" kern="1200" dirty="0">
                          <a:solidFill>
                            <a:srgbClr val="D3525D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7"/>
                        </a:rPr>
                        <a:t>Yurinayum@mosreg.ru</a:t>
                      </a: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/>
                      </a:r>
                      <a:br>
                        <a:rPr lang="en-US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                           </a:t>
                      </a:r>
                      <a:endParaRPr lang="ru-RU" sz="1600" b="1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892760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69F93B-3E4F-884A-B87F-48182DC8A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605" y="2983586"/>
            <a:ext cx="413847" cy="4138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B4FE6F-EABB-1C4F-8D83-D9A5060930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400" y="4093693"/>
            <a:ext cx="318121" cy="318121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6C72EEF-9969-4D4D-8262-024FF028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983" y="312800"/>
            <a:ext cx="8719300" cy="1569656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ea typeface="+mn-ea"/>
              </a:rPr>
              <a:t>Возмещение затрат на создание объектов инженерной инфраструктуры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0C8115-5EFE-428C-B9BC-A4425BB3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660183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wwkO3KONOid9paMYAXh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p.9D18oSGqRIrI6ZF_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RoemG73AorSyGfu4A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vrTSmpRLiaXkWeCfZ3d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RoemG73AorSyGfu4Al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RoemG73AorSyGfu4A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p.9D18oSGqRIrI6ZF_C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FRoemG73AorSyGfu4Al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p.9D18oSGqRIrI6ZF_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p.9D18oSGqRIrI6ZF_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vrTSmpRLiaXkWeCfZ3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Пользовательские 16">
      <a:dk1>
        <a:srgbClr val="000000"/>
      </a:dk1>
      <a:lt1>
        <a:srgbClr val="FFFFFF"/>
      </a:lt1>
      <a:dk2>
        <a:srgbClr val="3B2362"/>
      </a:dk2>
      <a:lt2>
        <a:srgbClr val="E20C3C"/>
      </a:lt2>
      <a:accent1>
        <a:srgbClr val="262F81"/>
      </a:accent1>
      <a:accent2>
        <a:srgbClr val="EB4B7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Пользовательские 16">
      <a:dk1>
        <a:srgbClr val="000000"/>
      </a:dk1>
      <a:lt1>
        <a:srgbClr val="FFFFFF"/>
      </a:lt1>
      <a:dk2>
        <a:srgbClr val="3B2362"/>
      </a:dk2>
      <a:lt2>
        <a:srgbClr val="E20C3C"/>
      </a:lt2>
      <a:accent1>
        <a:srgbClr val="262F81"/>
      </a:accent1>
      <a:accent2>
        <a:srgbClr val="EB4B7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1573</Words>
  <Application>Microsoft Office PowerPoint</Application>
  <PresentationFormat>Произвольный</PresentationFormat>
  <Paragraphs>290</Paragraphs>
  <Slides>18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1_Тема Office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Займы промышленным предприятиям</vt:lpstr>
      <vt:lpstr>Возмещение затрат на создание объектов инженерной инфраструктуры</vt:lpstr>
      <vt:lpstr>Презентация PowerPoint</vt:lpstr>
      <vt:lpstr>Презентация PowerPoint</vt:lpstr>
      <vt:lpstr>Презентация PowerPoint</vt:lpstr>
      <vt:lpstr>Инжиниринговые услуги для промышленных предприятий</vt:lpstr>
      <vt:lpstr>Презентация PowerPoint</vt:lpstr>
      <vt:lpstr>ПРЕДОСТАВЛЕНИЕ Земельных участков БЕЗ ТОРГОВ</vt:lpstr>
      <vt:lpstr>Презентация PowerPoint</vt:lpstr>
      <vt:lpstr>Программа льготного кредитования Постановление Правительства РФ от 30.12.2018г. №1764</vt:lpstr>
      <vt:lpstr>Программа льготного лизинга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Голованова Александра Николаевна</dc:creator>
  <cp:lastModifiedBy>User</cp:lastModifiedBy>
  <cp:revision>186</cp:revision>
  <cp:lastPrinted>2020-05-29T08:37:55Z</cp:lastPrinted>
  <dcterms:modified xsi:type="dcterms:W3CDTF">2020-09-18T06:55:07Z</dcterms:modified>
</cp:coreProperties>
</file>